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  <p:sldId id="269" r:id="rId13"/>
    <p:sldId id="270" r:id="rId14"/>
    <p:sldId id="271" r:id="rId15"/>
    <p:sldId id="268" r:id="rId16"/>
    <p:sldId id="26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8"/>
    <p:restoredTop sz="76636"/>
  </p:normalViewPr>
  <p:slideViewPr>
    <p:cSldViewPr snapToGrid="0">
      <p:cViewPr>
        <p:scale>
          <a:sx n="90" d="100"/>
          <a:sy n="90" d="100"/>
        </p:scale>
        <p:origin x="2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3F68B-B67F-0B49-8BB5-C66E517AECDE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3D237-7B1C-4F4E-B4A4-4C5A5CFE9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206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논문은 이전의 </a:t>
            </a:r>
            <a:r>
              <a:rPr kumimoji="1" lang="en-US" altLang="ko-KR" dirty="0"/>
              <a:t>pose estimation</a:t>
            </a:r>
            <a:r>
              <a:rPr kumimoji="1" lang="ko-KR" altLang="en-US" dirty="0"/>
              <a:t>의 연구들이 고해상도의 이미지를 모델을 거치면서 저해상도 </a:t>
            </a:r>
            <a:r>
              <a:rPr kumimoji="1" lang="ko-KR" altLang="en-US" dirty="0" err="1"/>
              <a:t>특징맵으로</a:t>
            </a:r>
            <a:r>
              <a:rPr kumimoji="1" lang="ko-KR" altLang="en-US" dirty="0"/>
              <a:t> 변환 시킨 후 다시 복원시키는 동일한 프로세스를 가지고 있다고 주장합니다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이러한 프로세스를 따르는 경우 아무리 복원을 잘 한다고 하더라도 원본 이미지의 공간적 정보를 잃는다고 말합니다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추가로 최근 흐름이 단순히 마지막 </a:t>
            </a:r>
            <a:r>
              <a:rPr kumimoji="1" lang="en-US" altLang="ko-KR" dirty="0"/>
              <a:t>Head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좌표값을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예측하는것이</a:t>
            </a:r>
            <a:r>
              <a:rPr kumimoji="1" lang="ko-KR" altLang="en-US" dirty="0"/>
              <a:t> 아니라 하나의 </a:t>
            </a:r>
            <a:r>
              <a:rPr kumimoji="1" lang="en-US" altLang="ko-KR" dirty="0"/>
              <a:t>Heat Map</a:t>
            </a:r>
            <a:r>
              <a:rPr kumimoji="1" lang="ko-KR" altLang="en-US" dirty="0"/>
              <a:t>을 출력으로 만들어서 최종적으로 </a:t>
            </a:r>
            <a:r>
              <a:rPr kumimoji="1" lang="en-US" altLang="ko-KR" dirty="0"/>
              <a:t>H * W * C 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Heat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을 출력하는 경향이 있지만 두개 모두 장단점이 존재한다고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1) </a:t>
            </a:r>
            <a:r>
              <a:rPr kumimoji="1" lang="ko-KR" altLang="en-US" dirty="0"/>
              <a:t>좌표 예측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단순히 </a:t>
            </a:r>
            <a:r>
              <a:rPr kumimoji="1" lang="ko-KR" altLang="en-US" dirty="0" err="1"/>
              <a:t>좌표값을</a:t>
            </a:r>
            <a:r>
              <a:rPr kumimoji="1" lang="ko-KR" altLang="en-US" dirty="0"/>
              <a:t> 예측하기에 </a:t>
            </a:r>
            <a:r>
              <a:rPr kumimoji="1" lang="en" altLang="ko-KR" dirty="0"/>
              <a:t>convolution </a:t>
            </a:r>
            <a:r>
              <a:rPr kumimoji="1" lang="ko-KR" altLang="en-US" dirty="0"/>
              <a:t>을 사용하는 경우 공간 정보를 무시하는 경향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</a:t>
            </a:r>
            <a:r>
              <a:rPr kumimoji="1" lang="ko-KR" altLang="en-US" dirty="0" err="1"/>
              <a:t>출력시</a:t>
            </a:r>
            <a:r>
              <a:rPr kumimoji="1" lang="ko-KR" altLang="en-US" dirty="0"/>
              <a:t> 후처리 </a:t>
            </a:r>
            <a:r>
              <a:rPr kumimoji="1" lang="ko-KR" altLang="en-US" dirty="0" err="1"/>
              <a:t>필요없이</a:t>
            </a:r>
            <a:r>
              <a:rPr kumimoji="1" lang="ko-KR" altLang="en-US" dirty="0"/>
              <a:t> 바로 예측가능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(2) </a:t>
            </a:r>
            <a:r>
              <a:rPr kumimoji="1" lang="en" altLang="ko-KR" dirty="0"/>
              <a:t>Heat Map : </a:t>
            </a:r>
            <a:r>
              <a:rPr kumimoji="1" lang="ko-KR" altLang="en-US" dirty="0"/>
              <a:t>공간 정보를 최대한 유지하며 공간적 지역 특징을 반영할 수 </a:t>
            </a:r>
            <a:r>
              <a:rPr kumimoji="1" lang="ko-KR" altLang="en-US" dirty="0" err="1"/>
              <a:t>있씁니다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출력이 확률 분포이기에 불확실성을 자연스럽게 모델링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후처리를 통해서 좌표를 예측 </a:t>
            </a:r>
            <a:r>
              <a:rPr kumimoji="1" lang="ko-KR" altLang="en-US" dirty="0" err="1"/>
              <a:t>해야한다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+ </a:t>
            </a:r>
            <a:r>
              <a:rPr kumimoji="1" lang="ko-KR" altLang="en-US" dirty="0" err="1"/>
              <a:t>히트맵의</a:t>
            </a:r>
            <a:r>
              <a:rPr kumimoji="1" lang="ko-KR" altLang="en-US" dirty="0"/>
              <a:t> 해상도에 따라 정밀도가 </a:t>
            </a:r>
            <a:r>
              <a:rPr kumimoji="1" lang="ko-KR" altLang="en-US" dirty="0" err="1"/>
              <a:t>제한될수</a:t>
            </a:r>
            <a:r>
              <a:rPr kumimoji="1" lang="ko-KR" altLang="en-US" dirty="0"/>
              <a:t>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196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추가로 다양한 뷰에서 본 이미지를 통해서 각 뷰에서 찾은 관절의 위치를 공유하며 더 나은 정보를 제공하는 연구에도 적용이 가능함을 시사하고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55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Pose Estimation </a:t>
            </a:r>
            <a:r>
              <a:rPr lang="ko-KR" altLang="en-US" dirty="0"/>
              <a:t>분야의 전통적인 </a:t>
            </a:r>
            <a:r>
              <a:rPr lang="en" altLang="ko-KR" dirty="0"/>
              <a:t>CNN </a:t>
            </a:r>
            <a:r>
              <a:rPr lang="ko-KR" altLang="en-US" dirty="0"/>
              <a:t>기반 접근법은 고해상도 이미지를 저해상도로 축소해 다양한 패턴을 학습한 뒤 다시 해상도를 복원하는 방식이었습니다</a:t>
            </a:r>
            <a:r>
              <a:rPr lang="en-US" altLang="ko-KR" dirty="0"/>
              <a:t>. </a:t>
            </a:r>
            <a:r>
              <a:rPr lang="ko-KR" altLang="en-US" dirty="0"/>
              <a:t>이에 반해 </a:t>
            </a:r>
            <a:r>
              <a:rPr lang="en" altLang="ko-KR" dirty="0" err="1"/>
              <a:t>HRNet</a:t>
            </a:r>
            <a:r>
              <a:rPr lang="ko-KR" altLang="en-US" dirty="0"/>
              <a:t>은 입력 해상도를 유지하면서 다중 해상도 정보를 병렬로 처리</a:t>
            </a:r>
            <a:r>
              <a:rPr lang="en-US" altLang="ko-KR" dirty="0"/>
              <a:t>·</a:t>
            </a:r>
            <a:r>
              <a:rPr lang="ko-KR" altLang="en-US" dirty="0"/>
              <a:t>융합함으로써 고해상도상에서 정밀한 특징 표현을 가능케 했고</a:t>
            </a:r>
            <a:r>
              <a:rPr lang="en-US" altLang="ko-KR" dirty="0"/>
              <a:t>, </a:t>
            </a:r>
            <a:r>
              <a:rPr lang="ko-KR" altLang="en-US" dirty="0"/>
              <a:t>나아가 이 아이디어를 </a:t>
            </a:r>
            <a:r>
              <a:rPr lang="en" altLang="ko-KR" dirty="0"/>
              <a:t>Transformer</a:t>
            </a:r>
            <a:r>
              <a:rPr lang="ko-KR" altLang="en-US" dirty="0" err="1"/>
              <a:t>에</a:t>
            </a:r>
            <a:r>
              <a:rPr lang="ko-KR" altLang="en-US" dirty="0"/>
              <a:t> 접목한 </a:t>
            </a:r>
            <a:r>
              <a:rPr lang="en" altLang="ko-KR" dirty="0" err="1"/>
              <a:t>HRFormer</a:t>
            </a:r>
            <a:r>
              <a:rPr lang="en" altLang="ko-KR" dirty="0"/>
              <a:t> </a:t>
            </a:r>
            <a:r>
              <a:rPr lang="ko-KR" altLang="en-US" dirty="0"/>
              <a:t>모델은 </a:t>
            </a:r>
            <a:r>
              <a:rPr lang="en" altLang="ko-KR" dirty="0" err="1"/>
              <a:t>ViT</a:t>
            </a:r>
            <a:r>
              <a:rPr lang="en" altLang="ko-KR" dirty="0"/>
              <a:t> </a:t>
            </a:r>
            <a:r>
              <a:rPr lang="ko-KR" altLang="en-US" dirty="0"/>
              <a:t>기반에서도 높은 성능을 달성했습니다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" altLang="ko-KR" dirty="0" err="1"/>
              <a:t>ViT</a:t>
            </a:r>
            <a:r>
              <a:rPr lang="en" altLang="ko-KR" dirty="0"/>
              <a:t> </a:t>
            </a:r>
            <a:r>
              <a:rPr lang="ko-KR" altLang="en-US" dirty="0"/>
              <a:t>계열 모델은 연산</a:t>
            </a:r>
            <a:r>
              <a:rPr lang="en-US" altLang="ko-KR" dirty="0"/>
              <a:t>·</a:t>
            </a:r>
            <a:r>
              <a:rPr lang="ko-KR" altLang="en-US" dirty="0"/>
              <a:t>메모리 부담이 크기 때문에</a:t>
            </a:r>
            <a:r>
              <a:rPr lang="en-US" altLang="ko-KR" dirty="0"/>
              <a:t>, </a:t>
            </a:r>
            <a:r>
              <a:rPr lang="en" altLang="ko-KR" dirty="0"/>
              <a:t>PPT </a:t>
            </a:r>
            <a:r>
              <a:rPr lang="ko-KR" altLang="en-US" dirty="0"/>
              <a:t>모델에서는 관절 정보를 담은 토큰을 이용해 사람이 있을 법한 패치만 선별하는 </a:t>
            </a:r>
            <a:r>
              <a:rPr lang="en" altLang="ko-KR" dirty="0"/>
              <a:t>HTI(Human Token Identification) </a:t>
            </a:r>
            <a:r>
              <a:rPr lang="ko-KR" altLang="en-US" dirty="0"/>
              <a:t>모듈을 도입해 불필요한 배경 토큰을 제거함으로써 메모리 효율을 크게 개선했습니다</a:t>
            </a:r>
            <a:r>
              <a:rPr lang="en-US" altLang="ko-KR" dirty="0"/>
              <a:t>. </a:t>
            </a:r>
            <a:r>
              <a:rPr lang="ko-KR" altLang="en-US" dirty="0"/>
              <a:t>이처럼 고해상도 유지</a:t>
            </a:r>
            <a:r>
              <a:rPr lang="en-US" altLang="ko-KR" dirty="0"/>
              <a:t>, </a:t>
            </a:r>
            <a:r>
              <a:rPr lang="ko-KR" altLang="en-US" dirty="0" err="1"/>
              <a:t>멀티스케일</a:t>
            </a:r>
            <a:r>
              <a:rPr lang="ko-KR" altLang="en-US" dirty="0"/>
              <a:t> 융합</a:t>
            </a:r>
            <a:r>
              <a:rPr lang="en-US" altLang="ko-KR" dirty="0"/>
              <a:t>, </a:t>
            </a:r>
            <a:r>
              <a:rPr lang="ko-KR" altLang="en-US" dirty="0"/>
              <a:t>선택적 토큰 </a:t>
            </a:r>
            <a:r>
              <a:rPr lang="ko-KR" altLang="en-US" dirty="0" err="1"/>
              <a:t>프루닝</a:t>
            </a:r>
            <a:r>
              <a:rPr lang="ko-KR" altLang="en-US" dirty="0"/>
              <a:t> 기법을 결합한 최신 연구들은 단일 뷰는 물론 다중 뷰 </a:t>
            </a:r>
            <a:r>
              <a:rPr lang="en" altLang="ko-KR" dirty="0"/>
              <a:t>Pose Estimation </a:t>
            </a:r>
            <a:r>
              <a:rPr lang="ko-KR" altLang="en-US" dirty="0"/>
              <a:t>분야에서도 활발히 적용되고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256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이에 해당 논문에서는 다음과 같은 구조를 갖는 </a:t>
            </a:r>
            <a:r>
              <a:rPr kumimoji="1" lang="en-US" altLang="ko-KR" dirty="0" err="1"/>
              <a:t>HRNet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모델을 제안합니다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Pose Estimation</a:t>
            </a:r>
            <a:r>
              <a:rPr kumimoji="1" lang="ko-KR" altLang="en-US" dirty="0"/>
              <a:t>의 경우 기본적으로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단계로 나뉩니다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AutoNum type="arabicParenR"/>
            </a:pPr>
            <a:r>
              <a:rPr kumimoji="1" lang="en-US" altLang="ko-KR" dirty="0"/>
              <a:t>Stem </a:t>
            </a:r>
            <a:r>
              <a:rPr kumimoji="1" lang="ko-KR" altLang="en-US" dirty="0"/>
              <a:t>단계는 기본적으로 </a:t>
            </a:r>
            <a:r>
              <a:rPr kumimoji="1" lang="en-US" altLang="ko-KR" dirty="0"/>
              <a:t>Convolution</a:t>
            </a:r>
            <a:r>
              <a:rPr kumimoji="1" lang="ko-KR" altLang="en-US" dirty="0"/>
              <a:t>을 거쳐서 원본 이미지의 </a:t>
            </a:r>
            <a:r>
              <a:rPr kumimoji="1" lang="en-US" altLang="ko-KR" dirty="0"/>
              <a:t>¼</a:t>
            </a:r>
            <a:r>
              <a:rPr kumimoji="1" lang="ko-KR" altLang="en-US" dirty="0"/>
              <a:t> 해상도로 만들어줍니다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arenR"/>
            </a:pPr>
            <a:endParaRPr kumimoji="1" lang="en-US" altLang="ko-KR" dirty="0"/>
          </a:p>
          <a:p>
            <a:pPr marL="228600" indent="-228600">
              <a:buAutoNum type="arabicParenR"/>
            </a:pPr>
            <a:r>
              <a:rPr kumimoji="1" lang="en-US" altLang="ko-KR" dirty="0"/>
              <a:t>Main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Body </a:t>
            </a:r>
            <a:r>
              <a:rPr kumimoji="1" lang="ko-KR" altLang="en-US" dirty="0"/>
              <a:t>단계의 경우 다양한 스케일의 이미지를 처리하는 단계입니다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arenR"/>
            </a:pPr>
            <a:endParaRPr kumimoji="1" lang="en-US" altLang="ko-KR" dirty="0"/>
          </a:p>
          <a:p>
            <a:pPr marL="228600" indent="-228600">
              <a:buAutoNum type="arabicParenR"/>
            </a:pPr>
            <a:r>
              <a:rPr kumimoji="1" lang="en-US" altLang="ko-KR" dirty="0"/>
              <a:t>Regressor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히트맵으로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최종 좌표를 결정하는 </a:t>
            </a:r>
            <a:r>
              <a:rPr kumimoji="1" lang="ko-KR" altLang="en-US" dirty="0" err="1"/>
              <a:t>단게입니다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그 중 </a:t>
            </a:r>
            <a:r>
              <a:rPr kumimoji="1" lang="en-US" altLang="ko-KR" dirty="0" err="1"/>
              <a:t>HRNet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Main Body</a:t>
            </a:r>
            <a:r>
              <a:rPr kumimoji="1" lang="ko-KR" altLang="en-US" dirty="0"/>
              <a:t> 부분을 여러 스케일을 </a:t>
            </a:r>
            <a:r>
              <a:rPr kumimoji="1" lang="ko-KR" altLang="en-US" dirty="0" err="1"/>
              <a:t>병렬러</a:t>
            </a:r>
            <a:r>
              <a:rPr kumimoji="1" lang="ko-KR" altLang="en-US" dirty="0"/>
              <a:t> 처리하면서 고해상도의 이미지에 대한 공간적 정보를 잃지 않도록 유지하는 모델입니다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915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기본적으로 다양한 해상도의 이미지를 동시에 처리하기 위해서 다음과 같이 서로 다른 해상동의 이미지들을 섞어주는 방법이 필요하고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</a:t>
            </a:r>
            <a:r>
              <a:rPr kumimoji="1" lang="en-US" altLang="ko-KR" dirty="0"/>
              <a:t>Exchange Unit</a:t>
            </a:r>
            <a:r>
              <a:rPr kumimoji="1" lang="ko-KR" altLang="en-US" dirty="0"/>
              <a:t>이라는 이름으로 설명하고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서로 다른 해상도의 이미지를 </a:t>
            </a:r>
            <a:r>
              <a:rPr kumimoji="1" lang="ko-KR" altLang="en-US" dirty="0" err="1"/>
              <a:t>섞어주는행위는</a:t>
            </a:r>
            <a:r>
              <a:rPr kumimoji="1" lang="ko-KR" altLang="en-US" dirty="0"/>
              <a:t> 단순히 채널과 해상도를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* </a:t>
            </a:r>
            <a:r>
              <a:rPr kumimoji="1" lang="en-US" altLang="ko-KR" dirty="0"/>
              <a:t>1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UP/Down sampling</a:t>
            </a:r>
            <a:r>
              <a:rPr kumimoji="1" lang="ko-KR" altLang="en-US" dirty="0"/>
              <a:t>을 통해서 진행되고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합쳐주는 방법으로 진행된다고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513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논문은 </a:t>
            </a:r>
            <a:r>
              <a:rPr kumimoji="1" lang="en-US" altLang="ko-KR" dirty="0" err="1"/>
              <a:t>HRNet</a:t>
            </a:r>
            <a:r>
              <a:rPr kumimoji="1" lang="ko-KR" altLang="en-US" dirty="0"/>
              <a:t>의 형태를 거의 그대로 가져온 논문입니다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해당 논문이 나올 당시 대부분의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들에서 </a:t>
            </a:r>
            <a:r>
              <a:rPr kumimoji="1" lang="en-US" altLang="ko-KR" dirty="0"/>
              <a:t>Transformer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변형한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기반의 모델들이 </a:t>
            </a:r>
            <a:r>
              <a:rPr kumimoji="1" lang="en-US" altLang="ko-KR" dirty="0"/>
              <a:t>SOTA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달성하는 추세에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HRNet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기반으로 변형하고자 한 논문입니다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추가로 이미지에 대해서 고해상도의 이미지인 경우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연산이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연산보다 이미지의 패턴을 파악하는데 유리하다고 주장합니다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해당 모델의 초기 </a:t>
            </a:r>
            <a:r>
              <a:rPr kumimoji="1" lang="ko-KR" altLang="en-US" dirty="0" err="1"/>
              <a:t>단게인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STEM </a:t>
            </a:r>
            <a:r>
              <a:rPr kumimoji="1" lang="ko-KR" altLang="en-US" dirty="0"/>
              <a:t>단계는 </a:t>
            </a:r>
            <a:r>
              <a:rPr kumimoji="1" lang="en-US" altLang="ko-KR" dirty="0" err="1"/>
              <a:t>HRNet</a:t>
            </a:r>
            <a:r>
              <a:rPr kumimoji="1" lang="ko-KR" altLang="en-US" dirty="0"/>
              <a:t> 모델과 </a:t>
            </a:r>
            <a:r>
              <a:rPr kumimoji="1" lang="ko-KR" altLang="en-US" dirty="0" err="1"/>
              <a:t>동일한게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연산을 통해서 </a:t>
            </a:r>
            <a:r>
              <a:rPr kumimoji="1" lang="ko-KR" altLang="en-US" dirty="0" err="1"/>
              <a:t>특징맵을</a:t>
            </a:r>
            <a:r>
              <a:rPr kumimoji="1" lang="ko-KR" altLang="en-US" dirty="0"/>
              <a:t> 추출합니다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20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논문에서는 </a:t>
            </a:r>
            <a:r>
              <a:rPr kumimoji="1" lang="ko-KR" altLang="en-US" dirty="0" err="1"/>
              <a:t>연산량을</a:t>
            </a:r>
            <a:r>
              <a:rPr kumimoji="1" lang="ko-KR" altLang="en-US" dirty="0"/>
              <a:t> 줄이기 위해서 겹치지 않도록 </a:t>
            </a:r>
            <a:r>
              <a:rPr kumimoji="1" lang="en-US" altLang="ko-KR" dirty="0"/>
              <a:t>window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나눕니다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이미지에서 나온 각각의 파티션들은 서로 겹치는 영역이 존재하지 않아서 서로 중복된 연산을 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각각 </a:t>
            </a:r>
            <a:r>
              <a:rPr kumimoji="1" lang="en-US" altLang="ko-KR" dirty="0"/>
              <a:t>Multi Head Self Attention</a:t>
            </a:r>
            <a:r>
              <a:rPr kumimoji="1" lang="ko-KR" altLang="en-US" dirty="0"/>
              <a:t>연산을 거치게 되고 다시 </a:t>
            </a:r>
            <a:r>
              <a:rPr kumimoji="1" lang="ko-KR" altLang="en-US" dirty="0" err="1"/>
              <a:t>입력고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ㅏ동일한</a:t>
            </a:r>
            <a:r>
              <a:rPr kumimoji="1" lang="ko-KR" altLang="en-US" dirty="0"/>
              <a:t> 크기로 돌아오게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해당 모델의 킥이라고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있는 </a:t>
            </a:r>
            <a:r>
              <a:rPr kumimoji="1" lang="en-US" altLang="ko-KR" dirty="0"/>
              <a:t>FFN</a:t>
            </a:r>
            <a:r>
              <a:rPr kumimoji="1" lang="ko-KR" altLang="en-US" dirty="0"/>
              <a:t>에서는 기존의 </a:t>
            </a:r>
            <a:r>
              <a:rPr kumimoji="1" lang="en-US" altLang="ko-KR" dirty="0"/>
              <a:t>1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 * 3 - &gt; 1 * 1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사용하는것이</a:t>
            </a:r>
            <a:r>
              <a:rPr kumimoji="1" lang="ko-KR" altLang="en-US" dirty="0"/>
              <a:t> 아니라 </a:t>
            </a:r>
            <a:r>
              <a:rPr kumimoji="1" lang="en-US" altLang="ko-KR" dirty="0"/>
              <a:t>3</a:t>
            </a:r>
            <a:r>
              <a:rPr kumimoji="1" lang="ko-KR" altLang="en-US" dirty="0"/>
              <a:t> *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에서 </a:t>
            </a:r>
            <a:r>
              <a:rPr kumimoji="1" lang="en-US" altLang="ko-KR" dirty="0" err="1"/>
              <a:t>depthwise</a:t>
            </a:r>
            <a:r>
              <a:rPr kumimoji="1" lang="en-US" altLang="ko-KR" dirty="0"/>
              <a:t> convolution</a:t>
            </a:r>
            <a:r>
              <a:rPr kumimoji="1" lang="ko-KR" altLang="en-US" dirty="0"/>
              <a:t>을 실행하여 독립되어 서로 공간별로 나뉜 느낌의 형태에서 채널별로 </a:t>
            </a:r>
            <a:r>
              <a:rPr kumimoji="1" lang="en-US" altLang="ko-KR" dirty="0"/>
              <a:t>convolution</a:t>
            </a:r>
            <a:r>
              <a:rPr kumimoji="1" lang="ko-KR" altLang="en-US" dirty="0"/>
              <a:t>을 진행하여 각 채널별 공간적인 정보를 보강해주는 효과를 얻게 해줍니다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09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최종적으로 </a:t>
            </a:r>
            <a:r>
              <a:rPr kumimoji="1" lang="en-US" altLang="ko-KR" dirty="0" err="1"/>
              <a:t>HRFormer</a:t>
            </a:r>
            <a:r>
              <a:rPr kumimoji="1" lang="ko-KR" altLang="en-US" dirty="0"/>
              <a:t>의 경우 </a:t>
            </a:r>
            <a:r>
              <a:rPr kumimoji="1" lang="en-US" altLang="ko-KR" dirty="0" err="1"/>
              <a:t>HRNet</a:t>
            </a:r>
            <a:r>
              <a:rPr kumimoji="1" lang="ko-KR" altLang="en-US" dirty="0"/>
              <a:t>의 구조를 그대로 가지고 온후 초기 이미지 추출에 효율적인 </a:t>
            </a:r>
            <a:r>
              <a:rPr kumimoji="1" lang="en-US" altLang="ko-KR" dirty="0"/>
              <a:t>Stem </a:t>
            </a:r>
            <a:r>
              <a:rPr kumimoji="1" lang="ko-KR" altLang="en-US" dirty="0"/>
              <a:t>부분은 그대로 남겨두고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 부분에 대해서는 메모리 효율적인 </a:t>
            </a:r>
            <a:r>
              <a:rPr kumimoji="1" lang="en-US" altLang="ko-KR" dirty="0" err="1"/>
              <a:t>ViT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적용해서 다양한 </a:t>
            </a:r>
            <a:r>
              <a:rPr kumimoji="1" lang="ko-KR" altLang="en-US" dirty="0" err="1"/>
              <a:t>밴치마크데이터셋에서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소타를</a:t>
            </a:r>
            <a:r>
              <a:rPr kumimoji="1" lang="ko-KR" altLang="en-US" dirty="0"/>
              <a:t> 달성한 모델입니다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585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다양한 </a:t>
            </a:r>
            <a:r>
              <a:rPr kumimoji="1" lang="en-US" altLang="ko-KR" dirty="0"/>
              <a:t>Pose Estimation </a:t>
            </a:r>
            <a:r>
              <a:rPr kumimoji="1" lang="ko-KR" altLang="en-US" dirty="0"/>
              <a:t>모델 뿐 아니라 다양한 모델에서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기반의 모델들이 주로 </a:t>
            </a:r>
            <a:r>
              <a:rPr kumimoji="1" lang="en-US" altLang="ko-KR" dirty="0"/>
              <a:t>SOTA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달성하고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</a:t>
            </a:r>
            <a:r>
              <a:rPr kumimoji="1" lang="en-US" altLang="ko-KR" dirty="0"/>
              <a:t>VIT </a:t>
            </a:r>
            <a:r>
              <a:rPr kumimoji="1" lang="ko-KR" altLang="en-US" dirty="0"/>
              <a:t>기반 모델의 가장 치명적인 단점은 바로 고해상도를 다루기 어렵다는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Attention </a:t>
            </a:r>
            <a:r>
              <a:rPr kumimoji="1" lang="ko-KR" altLang="en-US" dirty="0"/>
              <a:t>연산 자체가 많은 </a:t>
            </a:r>
            <a:r>
              <a:rPr kumimoji="1" lang="ko-KR" altLang="en-US" dirty="0" err="1"/>
              <a:t>연산량과</a:t>
            </a:r>
            <a:r>
              <a:rPr kumimoji="1" lang="ko-KR" altLang="en-US" dirty="0"/>
              <a:t> 메모리를 차지하기 </a:t>
            </a:r>
            <a:r>
              <a:rPr kumimoji="1" lang="ko-KR" altLang="en-US" dirty="0" err="1"/>
              <a:t>떄문이다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해당 모델의 경우 사람의 관절 정보를 통해서 사람이 있을법한 위치를 찾아내고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사람이 있을 법한 위치에 대한 픽셀들 </a:t>
            </a:r>
            <a:r>
              <a:rPr kumimoji="1" lang="ko-KR" altLang="en-US" dirty="0" err="1"/>
              <a:t>끼리만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을 진행하고자 하는 아이디어를 제안한다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더 나아가 다양한 뷰에서 본 하나의 사람을 통해서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매핑을 통해 더 발전된 정보를 제공하는 영역 까지 확장한다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이는 결국 하나의 이미지에서는 특정 물체에 가려진 경우 제대로 추정할 수 없다는 근본적인 문제를 해결하는 아이디어로 떠오르고 있다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14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</a:t>
            </a:r>
            <a:r>
              <a:rPr kumimoji="1" lang="ko-KR" altLang="en-US" dirty="0"/>
              <a:t>모델을 간단하게 살펴보면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우선 이미지가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들어가서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을 추출하게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얻어진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은 토큰 단위로 쪼개져서 </a:t>
            </a:r>
            <a:r>
              <a:rPr kumimoji="1" lang="en-US" altLang="ko-KR" dirty="0"/>
              <a:t>Linear Projection </a:t>
            </a:r>
            <a:r>
              <a:rPr kumimoji="1" lang="ko-KR" altLang="en-US" dirty="0"/>
              <a:t>모델로 들어가게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나온 결과에 추가로 임의의 랜덤 패치를 넣어주고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각각의 패치들은 각 관절의 위치를 학습하도록 </a:t>
            </a:r>
            <a:r>
              <a:rPr kumimoji="1" lang="ko-KR" altLang="en-US" dirty="0" err="1"/>
              <a:t>유도될것입니다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최종적으로 이미지 패치가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과절의</a:t>
            </a:r>
            <a:r>
              <a:rPr kumimoji="1" lang="ko-KR" altLang="en-US" dirty="0"/>
              <a:t> 수가</a:t>
            </a:r>
            <a:r>
              <a:rPr kumimoji="1" lang="en-US" altLang="ko-KR" dirty="0"/>
              <a:t>J</a:t>
            </a:r>
            <a:r>
              <a:rPr kumimoji="1" lang="ko-KR" altLang="en-US" dirty="0"/>
              <a:t>개인 경우 </a:t>
            </a:r>
            <a:r>
              <a:rPr kumimoji="1" lang="en-US" altLang="ko-KR" dirty="0"/>
              <a:t>N + J </a:t>
            </a:r>
            <a:r>
              <a:rPr kumimoji="1" lang="ko-KR" altLang="en-US" dirty="0"/>
              <a:t>개의 패치를 얻게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Transformer Layer</a:t>
            </a:r>
            <a:r>
              <a:rPr kumimoji="1" lang="ko-KR" altLang="en-US" dirty="0"/>
              <a:t>로 들어가서 이미지와 관절들 사이의 관계가 학습되게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그런다음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38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2249-FD26-5F9B-639B-B5641CC05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7C5E79-A2FC-19BC-4C0D-817127B22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D374B-A649-29CB-1BFE-7E93BB9E6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그런다음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Human Token </a:t>
            </a:r>
            <a:r>
              <a:rPr kumimoji="1" lang="en-US" altLang="ko-KR" dirty="0" err="1"/>
              <a:t>Identifiaction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모듈로 들어가게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모듈에서는 관절 토큰과의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을 통해서 강하게 연관이 있는 값이 나오게 되면 결국 사람이 있을 법한 위치를 찾게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그리거</a:t>
            </a:r>
            <a:r>
              <a:rPr kumimoji="1" lang="ko-KR" altLang="en-US" dirty="0"/>
              <a:t> 이를 반복하면서 점점 실제 사람이 있는 픽셀만 남기고 나머지 픽셀은 관여하지 않게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사람의 픽셀이 없어질 수도 있다고 생각하여서 더 자세히 본 결과 초반에 </a:t>
            </a:r>
            <a:r>
              <a:rPr kumimoji="1" lang="en-US" altLang="ko-KR" dirty="0"/>
              <a:t>convolution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trnasformer</a:t>
            </a:r>
            <a:r>
              <a:rPr kumimoji="1" lang="ko-KR" altLang="en-US" dirty="0" err="1"/>
              <a:t>ㅇ를</a:t>
            </a:r>
            <a:r>
              <a:rPr kumimoji="1" lang="ko-KR" altLang="en-US" dirty="0"/>
              <a:t> 통해서 기본적으로 픽셀들 사이의 패턴을 파악을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실험적으로 총 </a:t>
            </a:r>
            <a:r>
              <a:rPr kumimoji="1" lang="en-US" altLang="ko-KR" dirty="0"/>
              <a:t>r=0.7 (3</a:t>
            </a:r>
            <a:r>
              <a:rPr kumimoji="1" lang="ko-KR" altLang="en-US" dirty="0"/>
              <a:t>회 </a:t>
            </a:r>
            <a:r>
              <a:rPr kumimoji="1" lang="ko-KR" altLang="en-US" dirty="0" err="1"/>
              <a:t>프루닝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을 진행한 경우 좋은 성능을 보여주었다고 합니다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0.7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70%</a:t>
            </a:r>
            <a:r>
              <a:rPr kumimoji="1" lang="ko-KR" altLang="en-US" dirty="0"/>
              <a:t>살림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1F05B-01B1-ED0A-F949-768310274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D237-7B1C-4F4E-B4A4-4C5A5CFE9E5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579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BA235-D19C-193C-383A-30983A742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D5B690-B76E-82B4-F1FB-4124021C8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FA8E2-78E8-5259-35FD-9EF83D57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58ECD-AFAD-0AC3-4796-DBCF3A13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4AB5A-CF54-9DED-0244-D881BB92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16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693BE-095C-5AA1-20B9-BA145C9F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BE13D-ABEA-1F3A-6E0E-DABEB48B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F9D87-6B3C-7F94-76C7-9050DB52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A1CCD-F12D-F724-036A-425414FF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4BD20-C639-6578-A51D-0CCDBFDF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59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87C2AD-6585-868D-972E-C62B4153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F22423-8814-6BC6-6F0F-0E6150E12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B5882-CF50-F5C7-B8BD-D65416CE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96040-EF8D-4A6C-B040-4F1BC91F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27681-6CD0-796C-21D0-F6C3A5CD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4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2BB41-8599-382F-985C-1DBE5307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4A4F9-AADE-19E0-C50D-3A7B947D7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01C18-685F-CA58-9BD2-5A52F186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8AD7C-E46A-9946-F912-5B635D15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9904F-1150-9583-A8E2-F006E561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75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BD446-BF33-1EB7-21E5-EC9AC260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AA2BE-77B3-592C-03E8-C2DDA943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138EBC-7EA5-1C77-184D-9CBA7B47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95268-B0D7-1778-9CFC-97454ACB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94FE4-FE20-9B0D-40F6-A7A2A972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00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0C513-8FCB-A8A8-3C6F-51C2868A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50785-5464-9361-6E89-60CC0D25D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AC2CBB-7479-4AF3-7803-0CB0B14D6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D067EF-F00A-2134-5F73-4C16E1236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30A7FE-C8D6-89EF-AA1E-41A2D23A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B9022-E34A-82CD-9BF4-F9E1044D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01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26D35-18E5-AD8E-0F92-CE0FB713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3DFE8-14D9-554F-2DA9-EDDE6A6B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A51A1-AF92-F664-DB8D-C44D1DED0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ADED4E-ABCB-0633-4E2A-7F87A89C1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7D8489-75A5-8857-F8BA-D4DFBA84D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06B6FB-4C7E-ED71-D4BC-A1685D32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CDC141-BB41-9BD6-9A78-57B845E2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09779-464F-DFBC-2E59-9FF287E3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6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6FB06-278F-C537-48B4-E332306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EBA9F9-3E2E-25BC-C650-91A51392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0C14C-B0A4-4BBF-9975-AB59417B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1E31B-0A2B-9FB4-4D0C-EAEE4DCC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005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655F83-EA68-DAF8-EBD8-B25A6A23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665785-1D8C-9149-6D8B-9F6BECC2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E99C4-1896-C0CA-6F9B-085A5B10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26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77D5-AB43-4E39-C87F-69264202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B5E3C-35C2-1662-5126-A7D515B3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51BE7-FA4B-A406-1162-491C87C5C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7AA5A-27CA-786E-AD17-EC13F8E0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43579-3719-80BE-F151-5EAAEA0D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E3D36-79DD-F768-89D0-7B48B349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1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60A13-3422-8DAE-040F-C3FBFCC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E6D0B8-F5F1-64DB-7231-4A4EFA876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17EB54-1491-967D-82FE-0CBE50AE9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37798-6CDE-4378-7921-EF74E930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422FD-73F8-75D4-7092-049A2EC0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24B89D-336D-180B-A782-35E3B89A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253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B4FA4E-8D14-0CC6-EB4C-060615238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4E2CC-B796-DC9F-B478-C5B3963F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9BDF5-00E1-F3D9-20AB-5BCDCDDF8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10ADD-AEF5-8642-B81A-E2FF3FD74A06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DBC60-0ED0-72BB-C9F2-3293AF505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775D5-1DC1-82DD-68D6-FBED559D5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6763B-2A16-0C43-A32D-B9BF5A7C11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82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C12FA-80A0-6D00-1582-6188A0144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Pose Estimation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972F3-8F18-D4F8-8170-86345EEAA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정승민</a:t>
            </a:r>
          </a:p>
        </p:txBody>
      </p:sp>
    </p:spTree>
    <p:extLst>
      <p:ext uri="{BB962C8B-B14F-4D97-AF65-F5344CB8AC3E}">
        <p14:creationId xmlns:p14="http://schemas.microsoft.com/office/powerpoint/2010/main" val="329231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17ED2-B162-2FBF-7B80-6B515EE9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1F387-5EE4-1FD0-F278-100CC41B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884" y="1529451"/>
            <a:ext cx="4695116" cy="2963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DE88BF-743F-30BE-E6BA-58AB04B8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05" y="4686157"/>
            <a:ext cx="2721918" cy="2024956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2A42F37-CE95-4A0C-E71A-03D8CB8D4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9749" y="1728650"/>
            <a:ext cx="7203887" cy="2726362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7F1DCD5-0564-020D-EF25-E6E8790EB6A2}"/>
              </a:ext>
            </a:extLst>
          </p:cNvPr>
          <p:cNvSpPr/>
          <p:nvPr/>
        </p:nvSpPr>
        <p:spPr>
          <a:xfrm>
            <a:off x="5778936" y="3313427"/>
            <a:ext cx="208207" cy="125715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27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5EDD9-A918-AAC8-9533-5EB90088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966FDB2-A74B-9AB1-819D-E8944EBB9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8140" y="1825625"/>
            <a:ext cx="8155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5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EE4C8-3C9B-5322-9817-7FCCB13B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67134B-4236-2DE3-4D4A-78E0729BB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300370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E65F53-E144-D6AC-1BA3-431121B3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258" y="2725183"/>
            <a:ext cx="6045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3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33661-0A3C-9EE8-0949-01F0F827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9C153-5AB2-C08E-335D-F37EB585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E4C58F3-6807-F3DD-C806-ABFD07F3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156" y="2503957"/>
            <a:ext cx="6386253" cy="255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E6EDCE-4ADF-C6F6-B4BC-6BE3D876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1" y="1775081"/>
            <a:ext cx="4581725" cy="44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8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9BDA6-C8DC-60A2-0276-F2156217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7353CB-FAC4-1228-D938-15E717815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217" y="2654300"/>
            <a:ext cx="6066872" cy="3140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1A7DEE-1475-B354-46CD-58FCA49F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31" y="2274888"/>
            <a:ext cx="2065855" cy="4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E4816-289D-A76C-FADB-63DC1F19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977F8-8102-B51B-ADB5-0219DF1F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73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28859-86B6-8CF4-B26A-C8954C6B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6F3B1C-8255-76F8-0A96-E0DA83A56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445544"/>
            <a:ext cx="9728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E61F-6E62-7E5C-ECC2-FE1A9005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5B65AA-B651-AAD2-E474-C838A3273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17" y="1690688"/>
            <a:ext cx="7260708" cy="49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8FB4-1ACA-D9F2-5BA2-91310D10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73F3E-4EC0-C908-8FB4-8552AC4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5C25A8-0908-3107-2280-233CD5D3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1275" y="2042949"/>
            <a:ext cx="5075238" cy="45928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230939-7B18-1030-F939-CADB123B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04" y="1900073"/>
            <a:ext cx="4434429" cy="45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AAEB5-44E0-65BD-870D-8BA6BB31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C51557-0C87-5868-275B-F4BC50C01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5990" y="1825625"/>
            <a:ext cx="83200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A227F-323B-49EF-B8BF-233918FD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Content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63D8F-D9E7-6620-9C9E-682A8ED96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1142306" cy="459814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High Resolution Transformer for Dense Prediction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Token Pruned Pose Transformer for monocular and multi-view human pose estimation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183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EF4E5-6D2E-58FB-0F09-FA0AF86F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AF2D3-CE03-F46C-8C5C-C8AB80D2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063"/>
            <a:ext cx="10515600" cy="4832350"/>
          </a:xfrm>
        </p:spPr>
        <p:txBody>
          <a:bodyPr>
            <a:noAutofit/>
          </a:bodyPr>
          <a:lstStyle/>
          <a:p>
            <a:r>
              <a:rPr lang="en" altLang="ko-KR" sz="2300" dirty="0"/>
              <a:t>Traditional CNN-based pose estimation methods rely on a </a:t>
            </a:r>
            <a:r>
              <a:rPr lang="en" altLang="ko-KR" sz="2300" dirty="0" err="1"/>
              <a:t>downsample</a:t>
            </a:r>
            <a:r>
              <a:rPr lang="en" altLang="ko-KR" sz="2300" dirty="0"/>
              <a:t>–</a:t>
            </a:r>
            <a:r>
              <a:rPr lang="en" altLang="ko-KR" sz="2300" dirty="0" err="1"/>
              <a:t>upsample</a:t>
            </a:r>
            <a:r>
              <a:rPr lang="en" altLang="ko-KR" sz="2300" dirty="0"/>
              <a:t> pipeline: reducing image resolution to capture diverse patterns and then restoring it for output. </a:t>
            </a:r>
          </a:p>
          <a:p>
            <a:endParaRPr lang="en" altLang="ko-KR" sz="2300" dirty="0"/>
          </a:p>
          <a:p>
            <a:r>
              <a:rPr lang="en" altLang="ko-KR" sz="2300" dirty="0"/>
              <a:t>In contrast, </a:t>
            </a:r>
            <a:r>
              <a:rPr lang="en" altLang="ko-KR" sz="2300" dirty="0" err="1"/>
              <a:t>HRNet</a:t>
            </a:r>
            <a:r>
              <a:rPr lang="en" altLang="ko-KR" sz="2300" dirty="0"/>
              <a:t> maintains high-resolution representations throughout by processing and fusing multiple scales in parallel, enabling precise feature localization. Building on this, </a:t>
            </a:r>
            <a:r>
              <a:rPr lang="en" altLang="ko-KR" sz="2300" dirty="0" err="1"/>
              <a:t>HRFormer</a:t>
            </a:r>
            <a:r>
              <a:rPr lang="en" altLang="ko-KR" sz="2300" dirty="0"/>
              <a:t> applies the same high-resolution multi-scale fusion within a Vision Transformer framework to achieve state-of-the-art performance. </a:t>
            </a:r>
          </a:p>
          <a:p>
            <a:endParaRPr lang="en" altLang="ko-KR" sz="2300" dirty="0"/>
          </a:p>
          <a:p>
            <a:r>
              <a:rPr lang="en" altLang="ko-KR" sz="2300" dirty="0"/>
              <a:t>To address the heavy compute and memory demands of </a:t>
            </a:r>
            <a:r>
              <a:rPr lang="en" altLang="ko-KR" sz="2300" dirty="0" err="1"/>
              <a:t>ViT</a:t>
            </a:r>
            <a:r>
              <a:rPr lang="en" altLang="ko-KR" sz="2300" dirty="0"/>
              <a:t> models, the PPT architecture introduces a Human Token Identification (HTI) module that uses learned joint tokens to prune background patches, retaining only those likely to contain a person. By combining high-resolution maintenance, multi-scale fusion, and selective token pruning, these advances yield both memory-efficient and highly accurate single- and multi-view pose estimation.</a:t>
            </a:r>
            <a:endParaRPr kumimoji="1"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8865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4B68-67F6-A4B8-0B1F-C421D735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C4D5E-3EE3-0BAB-896D-1498EE4D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  <a:br>
              <a:rPr kumimoji="1"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66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E277-8D89-B012-DF8B-3337DACC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D2D9E6-3CAA-BAC9-3A60-4DBC6894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069" y="1690688"/>
            <a:ext cx="8058686" cy="46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8341F-38F0-0754-8528-AAA87E8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0EB138A-355F-A987-B04A-B79BD2F7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7237" y="1269172"/>
            <a:ext cx="6694795" cy="52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4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EFC49-83E1-AA30-F024-E83E955C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C23C587-EDF1-F0AC-1002-BA00BA603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016" y="1839054"/>
            <a:ext cx="4881466" cy="3817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F34D36-D0B1-49E5-3BD0-08D40DA8C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433" y="1690688"/>
            <a:ext cx="6660502" cy="37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4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BF1DC-91EA-7311-F059-680799C3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Deep High Resolution Representation Learning for Human Pose Estimation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B5746A-2C45-A1FD-3853-25DD7CA30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47" y="2144183"/>
            <a:ext cx="6587907" cy="3397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4A8FD-3AEA-C681-41E4-C5E45048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66" y="1690688"/>
            <a:ext cx="5846687" cy="44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F3744-66B1-463A-4C54-0992BFBF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46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90C32-6424-C225-D4EB-0AC33548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High Resolution Transformer for Dense Prediction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1B7031-2A0D-303C-A9B1-38519290B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9989" y="2355850"/>
            <a:ext cx="10313811" cy="31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1223</Words>
  <Application>Microsoft Macintosh PowerPoint</Application>
  <PresentationFormat>와이드스크린</PresentationFormat>
  <Paragraphs>81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Pose Estimation</vt:lpstr>
      <vt:lpstr>Content</vt:lpstr>
      <vt:lpstr>Deep High Resolution Representation Learning for Human Pose Estimation </vt:lpstr>
      <vt:lpstr>Deep High Resolution Representation Learning for Human Pose Estimation </vt:lpstr>
      <vt:lpstr>Deep High Resolution Representation Learning for Human Pose Estimation </vt:lpstr>
      <vt:lpstr>Deep High Resolution Representation Learning for Human Pose Estimation </vt:lpstr>
      <vt:lpstr>Deep High Resolution Representation Learning for Human Pose Estimation </vt:lpstr>
      <vt:lpstr>High Resolution Transformer for Dense Prediction </vt:lpstr>
      <vt:lpstr>High Resolution Transformer for Dense Prediction </vt:lpstr>
      <vt:lpstr>High Resolution Transformer for Dense Prediction </vt:lpstr>
      <vt:lpstr>High Resolution Transformer for Dense Prediction </vt:lpstr>
      <vt:lpstr>High Resolution Transformer for Dense Prediction </vt:lpstr>
      <vt:lpstr>High Resolution Transformer for Dense Prediction </vt:lpstr>
      <vt:lpstr>High Resolution Transformer for Dense Prediction </vt:lpstr>
      <vt:lpstr>Token Pruned Pose Transformer for monocular and multi-view human pose estimation</vt:lpstr>
      <vt:lpstr>Token Pruned Pose Transformer for monocular and multi-view human pose estimation</vt:lpstr>
      <vt:lpstr>Token Pruned Pose Transformer for monocular and multi-view human pose estimation</vt:lpstr>
      <vt:lpstr>Token Pruned Pose Transformer for monocular and multi-view human pose estimation</vt:lpstr>
      <vt:lpstr>Token Pruned Pose Transformer for monocular and multi-view human pose estimation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정승민</dc:creator>
  <cp:lastModifiedBy>정승민</cp:lastModifiedBy>
  <cp:revision>2</cp:revision>
  <dcterms:created xsi:type="dcterms:W3CDTF">2025-05-11T10:27:30Z</dcterms:created>
  <dcterms:modified xsi:type="dcterms:W3CDTF">2025-05-11T12:36:45Z</dcterms:modified>
</cp:coreProperties>
</file>